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74" r:id="rId3"/>
    <p:sldId id="257" r:id="rId4"/>
    <p:sldId id="259" r:id="rId5"/>
    <p:sldId id="260" r:id="rId6"/>
    <p:sldId id="261" r:id="rId7"/>
    <p:sldId id="277" r:id="rId8"/>
    <p:sldId id="262" r:id="rId9"/>
    <p:sldId id="275" r:id="rId10"/>
    <p:sldId id="264" r:id="rId11"/>
    <p:sldId id="265" r:id="rId12"/>
    <p:sldId id="267" r:id="rId13"/>
    <p:sldId id="268" r:id="rId14"/>
    <p:sldId id="276" r:id="rId15"/>
    <p:sldId id="270" r:id="rId16"/>
    <p:sldId id="271" r:id="rId17"/>
    <p:sldId id="279" r:id="rId18"/>
    <p:sldId id="266" r:id="rId19"/>
    <p:sldId id="27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8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2.jpe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57944CC-A3ED-4523-A75D-A014D896E863}"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63118-1812-441E-8963-896708F7A8FC}"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6092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7944CC-A3ED-4523-A75D-A014D896E863}"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63118-1812-441E-8963-896708F7A8FC}" type="slidenum">
              <a:rPr lang="en-US" smtClean="0"/>
              <a:t>‹#›</a:t>
            </a:fld>
            <a:endParaRPr lang="en-US"/>
          </a:p>
        </p:txBody>
      </p:sp>
    </p:spTree>
    <p:extLst>
      <p:ext uri="{BB962C8B-B14F-4D97-AF65-F5344CB8AC3E}">
        <p14:creationId xmlns:p14="http://schemas.microsoft.com/office/powerpoint/2010/main" val="7886925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7944CC-A3ED-4523-A75D-A014D896E863}"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63118-1812-441E-8963-896708F7A8FC}" type="slidenum">
              <a:rPr lang="en-US" smtClean="0"/>
              <a:t>‹#›</a:t>
            </a:fld>
            <a:endParaRPr lang="en-US"/>
          </a:p>
        </p:txBody>
      </p:sp>
    </p:spTree>
    <p:extLst>
      <p:ext uri="{BB962C8B-B14F-4D97-AF65-F5344CB8AC3E}">
        <p14:creationId xmlns:p14="http://schemas.microsoft.com/office/powerpoint/2010/main" val="3001222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7944CC-A3ED-4523-A75D-A014D896E863}"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63118-1812-441E-8963-896708F7A8FC}" type="slidenum">
              <a:rPr lang="en-US" smtClean="0"/>
              <a:t>‹#›</a:t>
            </a:fld>
            <a:endParaRPr lang="en-US"/>
          </a:p>
        </p:txBody>
      </p:sp>
    </p:spTree>
    <p:extLst>
      <p:ext uri="{BB962C8B-B14F-4D97-AF65-F5344CB8AC3E}">
        <p14:creationId xmlns:p14="http://schemas.microsoft.com/office/powerpoint/2010/main" val="24312754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57944CC-A3ED-4523-A75D-A014D896E863}"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63118-1812-441E-8963-896708F7A8FC}"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2769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57944CC-A3ED-4523-A75D-A014D896E863}" type="datetimeFigureOut">
              <a:rPr lang="en-US" smtClean="0"/>
              <a:t>11/8/2018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663118-1812-441E-8963-896708F7A8FC}" type="slidenum">
              <a:rPr lang="en-US" smtClean="0"/>
              <a:t>‹#›</a:t>
            </a:fld>
            <a:endParaRPr lang="en-US"/>
          </a:p>
        </p:txBody>
      </p:sp>
    </p:spTree>
    <p:extLst>
      <p:ext uri="{BB962C8B-B14F-4D97-AF65-F5344CB8AC3E}">
        <p14:creationId xmlns:p14="http://schemas.microsoft.com/office/powerpoint/2010/main" val="3299758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57944CC-A3ED-4523-A75D-A014D896E863}" type="datetimeFigureOut">
              <a:rPr lang="en-US" smtClean="0"/>
              <a:t>11/8/2018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663118-1812-441E-8963-896708F7A8FC}" type="slidenum">
              <a:rPr lang="en-US" smtClean="0"/>
              <a:t>‹#›</a:t>
            </a:fld>
            <a:endParaRPr lang="en-US"/>
          </a:p>
        </p:txBody>
      </p:sp>
    </p:spTree>
    <p:extLst>
      <p:ext uri="{BB962C8B-B14F-4D97-AF65-F5344CB8AC3E}">
        <p14:creationId xmlns:p14="http://schemas.microsoft.com/office/powerpoint/2010/main" val="2557563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7944CC-A3ED-4523-A75D-A014D896E863}" type="datetimeFigureOut">
              <a:rPr lang="en-US" smtClean="0"/>
              <a:t>11/8/2018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663118-1812-441E-8963-896708F7A8FC}" type="slidenum">
              <a:rPr lang="en-US" smtClean="0"/>
              <a:t>‹#›</a:t>
            </a:fld>
            <a:endParaRPr lang="en-US"/>
          </a:p>
        </p:txBody>
      </p:sp>
    </p:spTree>
    <p:extLst>
      <p:ext uri="{BB962C8B-B14F-4D97-AF65-F5344CB8AC3E}">
        <p14:creationId xmlns:p14="http://schemas.microsoft.com/office/powerpoint/2010/main" val="332996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57944CC-A3ED-4523-A75D-A014D896E863}" type="datetimeFigureOut">
              <a:rPr lang="en-US" smtClean="0"/>
              <a:t>11/8/2018</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FD663118-1812-441E-8963-896708F7A8FC}" type="slidenum">
              <a:rPr lang="en-US" smtClean="0"/>
              <a:t>‹#›</a:t>
            </a:fld>
            <a:endParaRPr lang="en-US"/>
          </a:p>
        </p:txBody>
      </p:sp>
    </p:spTree>
    <p:extLst>
      <p:ext uri="{BB962C8B-B14F-4D97-AF65-F5344CB8AC3E}">
        <p14:creationId xmlns:p14="http://schemas.microsoft.com/office/powerpoint/2010/main" val="80600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57944CC-A3ED-4523-A75D-A014D896E863}" type="datetimeFigureOut">
              <a:rPr lang="en-US" smtClean="0"/>
              <a:t>11/8/2018</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FD663118-1812-441E-8963-896708F7A8FC}" type="slidenum">
              <a:rPr lang="en-US" smtClean="0"/>
              <a:t>‹#›</a:t>
            </a:fld>
            <a:endParaRPr lang="en-US"/>
          </a:p>
        </p:txBody>
      </p:sp>
    </p:spTree>
    <p:extLst>
      <p:ext uri="{BB962C8B-B14F-4D97-AF65-F5344CB8AC3E}">
        <p14:creationId xmlns:p14="http://schemas.microsoft.com/office/powerpoint/2010/main" val="2864471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57944CC-A3ED-4523-A75D-A014D896E863}" type="datetimeFigureOut">
              <a:rPr lang="en-US" smtClean="0"/>
              <a:t>11/8/2018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663118-1812-441E-8963-896708F7A8FC}" type="slidenum">
              <a:rPr lang="en-US" smtClean="0"/>
              <a:t>‹#›</a:t>
            </a:fld>
            <a:endParaRPr lang="en-US"/>
          </a:p>
        </p:txBody>
      </p:sp>
    </p:spTree>
    <p:extLst>
      <p:ext uri="{BB962C8B-B14F-4D97-AF65-F5344CB8AC3E}">
        <p14:creationId xmlns:p14="http://schemas.microsoft.com/office/powerpoint/2010/main" val="3777818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57944CC-A3ED-4523-A75D-A014D896E863}" type="datetimeFigureOut">
              <a:rPr lang="en-US" smtClean="0"/>
              <a:t>11/8/2018</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FD663118-1812-441E-8963-896708F7A8FC}"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559469"/>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0F737-0AF4-406A-B352-EF8C89E102C9}"/>
              </a:ext>
            </a:extLst>
          </p:cNvPr>
          <p:cNvSpPr>
            <a:spLocks noGrp="1"/>
          </p:cNvSpPr>
          <p:nvPr>
            <p:ph type="ctrTitle"/>
          </p:nvPr>
        </p:nvSpPr>
        <p:spPr/>
        <p:txBody>
          <a:bodyPr>
            <a:normAutofit fontScale="90000"/>
          </a:bodyPr>
          <a:lstStyle/>
          <a:p>
            <a:r>
              <a:rPr lang="en-US" dirty="0"/>
              <a:t>Support vector machines combined with feature selection for breast cancer diagnosis</a:t>
            </a:r>
          </a:p>
        </p:txBody>
      </p:sp>
      <p:sp>
        <p:nvSpPr>
          <p:cNvPr id="3" name="Subtitle 2">
            <a:extLst>
              <a:ext uri="{FF2B5EF4-FFF2-40B4-BE49-F238E27FC236}">
                <a16:creationId xmlns:a16="http://schemas.microsoft.com/office/drawing/2014/main" id="{4F913DD8-BB80-4D97-A3CF-3067298EBF6A}"/>
              </a:ext>
            </a:extLst>
          </p:cNvPr>
          <p:cNvSpPr>
            <a:spLocks noGrp="1"/>
          </p:cNvSpPr>
          <p:nvPr>
            <p:ph type="subTitle" idx="1"/>
          </p:nvPr>
        </p:nvSpPr>
        <p:spPr/>
        <p:txBody>
          <a:bodyPr/>
          <a:lstStyle/>
          <a:p>
            <a:r>
              <a:rPr lang="en-US" dirty="0"/>
              <a:t>Dean Taylor</a:t>
            </a:r>
          </a:p>
        </p:txBody>
      </p:sp>
    </p:spTree>
    <p:extLst>
      <p:ext uri="{BB962C8B-B14F-4D97-AF65-F5344CB8AC3E}">
        <p14:creationId xmlns:p14="http://schemas.microsoft.com/office/powerpoint/2010/main" val="2839827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198AB-BFD3-4CF5-9876-D937FE4900E0}"/>
              </a:ext>
            </a:extLst>
          </p:cNvPr>
          <p:cNvSpPr>
            <a:spLocks noGrp="1"/>
          </p:cNvSpPr>
          <p:nvPr>
            <p:ph type="title"/>
          </p:nvPr>
        </p:nvSpPr>
        <p:spPr/>
        <p:txBody>
          <a:bodyPr>
            <a:normAutofit/>
          </a:bodyPr>
          <a:lstStyle/>
          <a:p>
            <a:r>
              <a:rPr lang="en-US" sz="5400" dirty="0"/>
              <a:t>Breast cancer dataset</a:t>
            </a:r>
          </a:p>
        </p:txBody>
      </p:sp>
      <p:sp>
        <p:nvSpPr>
          <p:cNvPr id="3" name="Content Placeholder 2">
            <a:extLst>
              <a:ext uri="{FF2B5EF4-FFF2-40B4-BE49-F238E27FC236}">
                <a16:creationId xmlns:a16="http://schemas.microsoft.com/office/drawing/2014/main" id="{E439E9DC-2EBC-4CF0-B966-2C2FCFE987C4}"/>
              </a:ext>
            </a:extLst>
          </p:cNvPr>
          <p:cNvSpPr>
            <a:spLocks noGrp="1"/>
          </p:cNvSpPr>
          <p:nvPr>
            <p:ph idx="1"/>
          </p:nvPr>
        </p:nvSpPr>
        <p:spPr/>
        <p:txBody>
          <a:bodyPr>
            <a:normAutofit fontScale="92500"/>
          </a:bodyPr>
          <a:lstStyle/>
          <a:p>
            <a:pPr>
              <a:buFont typeface="Arial" panose="020B0604020202020204" pitchFamily="34" charset="0"/>
              <a:buChar char="•"/>
            </a:pPr>
            <a:r>
              <a:rPr lang="en-US" sz="2800" dirty="0"/>
              <a:t>The data set is commonly used by researchers for predicting breast cancer diagnosis</a:t>
            </a:r>
          </a:p>
          <a:p>
            <a:pPr>
              <a:buFont typeface="Arial" panose="020B0604020202020204" pitchFamily="34" charset="0"/>
              <a:buChar char="•"/>
            </a:pPr>
            <a:endParaRPr lang="en-US" sz="2800" dirty="0"/>
          </a:p>
          <a:p>
            <a:pPr>
              <a:buFont typeface="Arial" panose="020B0604020202020204" pitchFamily="34" charset="0"/>
              <a:buChar char="•"/>
            </a:pPr>
            <a:r>
              <a:rPr lang="en-US" sz="2800" dirty="0"/>
              <a:t>There 9 features and 683 observations</a:t>
            </a:r>
          </a:p>
          <a:p>
            <a:pPr lvl="1">
              <a:buFont typeface="Arial" panose="020B0604020202020204" pitchFamily="34" charset="0"/>
              <a:buChar char="•"/>
            </a:pPr>
            <a:r>
              <a:rPr lang="en-US" sz="2600" dirty="0"/>
              <a:t>Features include: clump thickness (F1), uniformity of cell size (F2), uniformity of cell shape (F3), adhesion (F4), single epithelial cell size (F5), bare nucleoli (F6), bland chromatin (F7), normal nuclei (F8), and mitoses (F9)</a:t>
            </a:r>
          </a:p>
          <a:p>
            <a:pPr lvl="1">
              <a:buFont typeface="Arial" panose="020B0604020202020204" pitchFamily="34" charset="0"/>
              <a:buChar char="•"/>
            </a:pPr>
            <a:endParaRPr lang="en-US" sz="2800" dirty="0"/>
          </a:p>
          <a:p>
            <a:pPr>
              <a:buFont typeface="Arial" panose="020B0604020202020204" pitchFamily="34" charset="0"/>
              <a:buChar char="•"/>
            </a:pPr>
            <a:r>
              <a:rPr lang="en-US" sz="2800" dirty="0"/>
              <a:t>65% of the observations are benign tumors, 35% are malignant tumors </a:t>
            </a:r>
          </a:p>
        </p:txBody>
      </p:sp>
    </p:spTree>
    <p:extLst>
      <p:ext uri="{BB962C8B-B14F-4D97-AF65-F5344CB8AC3E}">
        <p14:creationId xmlns:p14="http://schemas.microsoft.com/office/powerpoint/2010/main" val="349405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CCADB-1184-4190-A6DD-6A0AFF2556ED}"/>
              </a:ext>
            </a:extLst>
          </p:cNvPr>
          <p:cNvSpPr>
            <a:spLocks noGrp="1"/>
          </p:cNvSpPr>
          <p:nvPr>
            <p:ph type="title"/>
          </p:nvPr>
        </p:nvSpPr>
        <p:spPr/>
        <p:txBody>
          <a:bodyPr/>
          <a:lstStyle/>
          <a:p>
            <a:r>
              <a:rPr lang="en-US" dirty="0"/>
              <a:t>Feature selection</a:t>
            </a:r>
          </a:p>
        </p:txBody>
      </p:sp>
      <p:sp>
        <p:nvSpPr>
          <p:cNvPr id="3" name="Content Placeholder 2">
            <a:extLst>
              <a:ext uri="{FF2B5EF4-FFF2-40B4-BE49-F238E27FC236}">
                <a16:creationId xmlns:a16="http://schemas.microsoft.com/office/drawing/2014/main" id="{2108AB8D-1021-4140-852D-7A3FDEB600CE}"/>
              </a:ext>
            </a:extLst>
          </p:cNvPr>
          <p:cNvSpPr>
            <a:spLocks noGrp="1"/>
          </p:cNvSpPr>
          <p:nvPr>
            <p:ph idx="1"/>
          </p:nvPr>
        </p:nvSpPr>
        <p:spPr>
          <a:xfrm>
            <a:off x="1097280" y="1845734"/>
            <a:ext cx="4998720" cy="4023360"/>
          </a:xfrm>
        </p:spPr>
        <p:txBody>
          <a:bodyPr/>
          <a:lstStyle/>
          <a:p>
            <a:pPr>
              <a:buFont typeface="Arial" panose="020B0604020202020204" pitchFamily="34" charset="0"/>
              <a:buChar char="•"/>
            </a:pPr>
            <a:r>
              <a:rPr lang="en-US" dirty="0"/>
              <a:t>Feature selection is good practice for less computationally intense models </a:t>
            </a:r>
          </a:p>
          <a:p>
            <a:pPr>
              <a:buFont typeface="Arial" panose="020B0604020202020204" pitchFamily="34" charset="0"/>
              <a:buChar char="•"/>
            </a:pPr>
            <a:endParaRPr lang="en-US" dirty="0"/>
          </a:p>
          <a:p>
            <a:pPr>
              <a:buFont typeface="Arial" panose="020B0604020202020204" pitchFamily="34" charset="0"/>
              <a:buChar char="•"/>
            </a:pPr>
            <a:r>
              <a:rPr lang="en-US" dirty="0"/>
              <a:t>Feature selection also reduces the tests medical professionals needs to do, reducing costs</a:t>
            </a:r>
          </a:p>
          <a:p>
            <a:pPr>
              <a:buFont typeface="Arial" panose="020B0604020202020204" pitchFamily="34" charset="0"/>
              <a:buChar char="•"/>
            </a:pPr>
            <a:endParaRPr lang="en-US" dirty="0"/>
          </a:p>
          <a:p>
            <a:pPr>
              <a:buFont typeface="Arial" panose="020B0604020202020204" pitchFamily="34" charset="0"/>
              <a:buChar char="•"/>
            </a:pPr>
            <a:r>
              <a:rPr lang="en-US" dirty="0"/>
              <a:t>Based on the F statistic, higher values being more discriminative, the author selected features</a:t>
            </a:r>
          </a:p>
        </p:txBody>
      </p:sp>
      <p:pic>
        <p:nvPicPr>
          <p:cNvPr id="4" name="Picture 3">
            <a:extLst>
              <a:ext uri="{FF2B5EF4-FFF2-40B4-BE49-F238E27FC236}">
                <a16:creationId xmlns:a16="http://schemas.microsoft.com/office/drawing/2014/main" id="{3CDE915A-23CB-4FFA-95B0-68FE2D906800}"/>
              </a:ext>
            </a:extLst>
          </p:cNvPr>
          <p:cNvPicPr>
            <a:picLocks noChangeAspect="1"/>
          </p:cNvPicPr>
          <p:nvPr/>
        </p:nvPicPr>
        <p:blipFill rotWithShape="1">
          <a:blip r:embed="rId2"/>
          <a:srcRect l="49296" t="54029" r="31488" b="38332"/>
          <a:stretch/>
        </p:blipFill>
        <p:spPr>
          <a:xfrm>
            <a:off x="6340192" y="3238289"/>
            <a:ext cx="5537483" cy="1238249"/>
          </a:xfrm>
          <a:prstGeom prst="rect">
            <a:avLst/>
          </a:prstGeom>
        </p:spPr>
      </p:pic>
    </p:spTree>
    <p:extLst>
      <p:ext uri="{BB962C8B-B14F-4D97-AF65-F5344CB8AC3E}">
        <p14:creationId xmlns:p14="http://schemas.microsoft.com/office/powerpoint/2010/main" val="6818839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1D592-EC5D-4D35-9DE6-E8BD5F013FDA}"/>
              </a:ext>
            </a:extLst>
          </p:cNvPr>
          <p:cNvSpPr>
            <a:spLocks noGrp="1"/>
          </p:cNvSpPr>
          <p:nvPr>
            <p:ph type="title"/>
          </p:nvPr>
        </p:nvSpPr>
        <p:spPr>
          <a:xfrm>
            <a:off x="1097280" y="286603"/>
            <a:ext cx="9484995" cy="1450757"/>
          </a:xfrm>
        </p:spPr>
        <p:txBody>
          <a:bodyPr/>
          <a:lstStyle/>
          <a:p>
            <a:r>
              <a:rPr lang="en-US" dirty="0"/>
              <a:t>Model Parameters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A1F8B16-08DF-408E-BE3B-FA1320A04E7E}"/>
                  </a:ext>
                </a:extLst>
              </p:cNvPr>
              <p:cNvSpPr>
                <a:spLocks noGrp="1"/>
              </p:cNvSpPr>
              <p:nvPr>
                <p:ph idx="1"/>
              </p:nvPr>
            </p:nvSpPr>
            <p:spPr>
              <a:xfrm>
                <a:off x="1097280" y="1845734"/>
                <a:ext cx="4998720" cy="4023360"/>
              </a:xfrm>
            </p:spPr>
            <p:txBody>
              <a:bodyPr/>
              <a:lstStyle/>
              <a:p>
                <a:pPr>
                  <a:buFont typeface="Arial" panose="020B0604020202020204" pitchFamily="34" charset="0"/>
                  <a:buChar char="•"/>
                </a:pPr>
                <a:r>
                  <a:rPr lang="en-US" sz="2400" dirty="0"/>
                  <a:t>Kernel selection can also improve the accuracy</a:t>
                </a:r>
              </a:p>
              <a:p>
                <a:pPr>
                  <a:buFont typeface="Arial" panose="020B0604020202020204" pitchFamily="34" charset="0"/>
                  <a:buChar char="•"/>
                </a:pPr>
                <a:endParaRPr lang="en-US" sz="2400" dirty="0"/>
              </a:p>
              <a:p>
                <a:pPr>
                  <a:buFont typeface="Arial" panose="020B0604020202020204" pitchFamily="34" charset="0"/>
                  <a:buChar char="•"/>
                </a:pPr>
                <a:r>
                  <a:rPr lang="en-US" sz="2400" dirty="0"/>
                  <a:t>Optimization includes the penalty parameter </a:t>
                </a:r>
                <a14:m>
                  <m:oMath xmlns:m="http://schemas.openxmlformats.org/officeDocument/2006/math">
                    <m:r>
                      <a:rPr lang="en-US" sz="2400" i="1" dirty="0" smtClean="0">
                        <a:latin typeface="Cambria Math" panose="02040503050406030204" pitchFamily="18" charset="0"/>
                      </a:rPr>
                      <m:t>𝐶</m:t>
                    </m:r>
                  </m:oMath>
                </a14:m>
                <a:r>
                  <a:rPr lang="en-US" sz="2400" dirty="0"/>
                  <a:t> and kernel function </a:t>
                </a:r>
                <a14:m>
                  <m:oMath xmlns:m="http://schemas.openxmlformats.org/officeDocument/2006/math">
                    <m:r>
                      <a:rPr lang="en-US" sz="2400" i="1" dirty="0" smtClean="0">
                        <a:latin typeface="Cambria Math" panose="02040503050406030204" pitchFamily="18" charset="0"/>
                      </a:rPr>
                      <m:t>𝛾</m:t>
                    </m:r>
                  </m:oMath>
                </a14:m>
                <a:endParaRPr lang="en-US" sz="2400" dirty="0"/>
              </a:p>
              <a:p>
                <a:pPr marL="0" indent="0">
                  <a:buNone/>
                </a:pPr>
                <a:endParaRPr lang="en-US" sz="2400" dirty="0"/>
              </a:p>
              <a:p>
                <a:pPr>
                  <a:buFont typeface="Arial" panose="020B0604020202020204" pitchFamily="34" charset="0"/>
                  <a:buChar char="•"/>
                </a:pPr>
                <a:r>
                  <a:rPr lang="en-US" sz="2400" dirty="0"/>
                  <a:t>Optimization is selected from the best cross-validation accuracy, where </a:t>
                </a:r>
                <a14:m>
                  <m:oMath xmlns:m="http://schemas.openxmlformats.org/officeDocument/2006/math">
                    <m:r>
                      <a:rPr lang="en-US" sz="2400" b="0" i="1" smtClean="0">
                        <a:latin typeface="Cambria Math" panose="02040503050406030204" pitchFamily="18" charset="0"/>
                      </a:rPr>
                      <m:t>𝑘</m:t>
                    </m:r>
                  </m:oMath>
                </a14:m>
                <a:r>
                  <a:rPr lang="en-US" sz="2400" dirty="0"/>
                  <a:t> is a subset of the dataset </a:t>
                </a:r>
                <a14:m>
                  <m:oMath xmlns:m="http://schemas.openxmlformats.org/officeDocument/2006/math">
                    <m:r>
                      <a:rPr lang="en-US" sz="2400" b="0" i="1" smtClean="0">
                        <a:latin typeface="Cambria Math" panose="02040503050406030204" pitchFamily="18" charset="0"/>
                      </a:rPr>
                      <m:t>𝐷</m:t>
                    </m:r>
                  </m:oMath>
                </a14:m>
                <a:endParaRPr lang="en-US" sz="2400" dirty="0"/>
              </a:p>
              <a:p>
                <a:pPr marL="0" indent="0">
                  <a:buNone/>
                </a:pPr>
                <a:endParaRPr lang="en-US" dirty="0"/>
              </a:p>
            </p:txBody>
          </p:sp>
        </mc:Choice>
        <mc:Fallback xmlns="">
          <p:sp>
            <p:nvSpPr>
              <p:cNvPr id="3" name="Content Placeholder 2">
                <a:extLst>
                  <a:ext uri="{FF2B5EF4-FFF2-40B4-BE49-F238E27FC236}">
                    <a16:creationId xmlns:a16="http://schemas.microsoft.com/office/drawing/2014/main" id="{DA1F8B16-08DF-408E-BE3B-FA1320A04E7E}"/>
                  </a:ext>
                </a:extLst>
              </p:cNvPr>
              <p:cNvSpPr>
                <a:spLocks noGrp="1" noRot="1" noChangeAspect="1" noMove="1" noResize="1" noEditPoints="1" noAdjustHandles="1" noChangeArrowheads="1" noChangeShapeType="1" noTextEdit="1"/>
              </p:cNvSpPr>
              <p:nvPr>
                <p:ph idx="1"/>
              </p:nvPr>
            </p:nvSpPr>
            <p:spPr>
              <a:xfrm>
                <a:off x="1097280" y="1845734"/>
                <a:ext cx="4998720" cy="4023360"/>
              </a:xfrm>
              <a:blipFill>
                <a:blip r:embed="rId2"/>
                <a:stretch>
                  <a:fillRect l="-3415" t="-2121" r="-1098"/>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9B8AB11B-7A3B-4A5C-8AC2-FE8EA9BCF0EC}"/>
              </a:ext>
            </a:extLst>
          </p:cNvPr>
          <p:cNvPicPr>
            <a:picLocks noChangeAspect="1"/>
          </p:cNvPicPr>
          <p:nvPr/>
        </p:nvPicPr>
        <p:blipFill rotWithShape="1">
          <a:blip r:embed="rId3"/>
          <a:srcRect l="50000" t="16666" r="27187" b="11528"/>
          <a:stretch/>
        </p:blipFill>
        <p:spPr>
          <a:xfrm>
            <a:off x="7399020" y="157293"/>
            <a:ext cx="3695700" cy="6543414"/>
          </a:xfrm>
          <a:prstGeom prst="rect">
            <a:avLst/>
          </a:prstGeom>
        </p:spPr>
      </p:pic>
    </p:spTree>
    <p:extLst>
      <p:ext uri="{BB962C8B-B14F-4D97-AF65-F5344CB8AC3E}">
        <p14:creationId xmlns:p14="http://schemas.microsoft.com/office/powerpoint/2010/main" val="4145129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DB38A-284A-492A-8890-356EED1D595A}"/>
              </a:ext>
            </a:extLst>
          </p:cNvPr>
          <p:cNvSpPr>
            <a:spLocks noGrp="1"/>
          </p:cNvSpPr>
          <p:nvPr>
            <p:ph type="title"/>
          </p:nvPr>
        </p:nvSpPr>
        <p:spPr/>
        <p:txBody>
          <a:bodyPr/>
          <a:lstStyle/>
          <a:p>
            <a:r>
              <a:rPr lang="en-US" dirty="0"/>
              <a:t>Performance evaluation</a:t>
            </a:r>
          </a:p>
        </p:txBody>
      </p:sp>
      <p:sp>
        <p:nvSpPr>
          <p:cNvPr id="3" name="Content Placeholder 2">
            <a:extLst>
              <a:ext uri="{FF2B5EF4-FFF2-40B4-BE49-F238E27FC236}">
                <a16:creationId xmlns:a16="http://schemas.microsoft.com/office/drawing/2014/main" id="{A2778D46-0556-46BD-A19A-460482BA67EC}"/>
              </a:ext>
            </a:extLst>
          </p:cNvPr>
          <p:cNvSpPr>
            <a:spLocks noGrp="1"/>
          </p:cNvSpPr>
          <p:nvPr>
            <p:ph idx="1"/>
          </p:nvPr>
        </p:nvSpPr>
        <p:spPr>
          <a:xfrm>
            <a:off x="1097280" y="1845734"/>
            <a:ext cx="4998720" cy="4023360"/>
          </a:xfrm>
        </p:spPr>
        <p:txBody>
          <a:bodyPr>
            <a:normAutofit lnSpcReduction="10000"/>
          </a:bodyPr>
          <a:lstStyle/>
          <a:p>
            <a:pPr>
              <a:buFont typeface="Arial" panose="020B0604020202020204" pitchFamily="34" charset="0"/>
              <a:buChar char="•"/>
            </a:pPr>
            <a:r>
              <a:rPr lang="en-US" sz="2400" dirty="0"/>
              <a:t>Accuracy, sensitivity, specificity, ROC curves, and confusion matrix </a:t>
            </a:r>
          </a:p>
          <a:p>
            <a:pPr>
              <a:buFont typeface="Arial" panose="020B0604020202020204" pitchFamily="34" charset="0"/>
              <a:buChar char="•"/>
            </a:pPr>
            <a:endParaRPr lang="en-US" sz="2400" dirty="0"/>
          </a:p>
          <a:p>
            <a:pPr>
              <a:buFont typeface="Arial" panose="020B0604020202020204" pitchFamily="34" charset="0"/>
              <a:buChar char="•"/>
            </a:pPr>
            <a:r>
              <a:rPr lang="en-US" sz="2400" dirty="0"/>
              <a:t>Creating a confusion matrix informs us about the actual and predicted classifications </a:t>
            </a:r>
          </a:p>
          <a:p>
            <a:pPr>
              <a:buFont typeface="Arial" panose="020B0604020202020204" pitchFamily="34" charset="0"/>
              <a:buChar char="•"/>
            </a:pPr>
            <a:endParaRPr lang="en-US" sz="2400" dirty="0"/>
          </a:p>
          <a:p>
            <a:pPr>
              <a:buFont typeface="Arial" panose="020B0604020202020204" pitchFamily="34" charset="0"/>
              <a:buChar char="•"/>
            </a:pPr>
            <a:r>
              <a:rPr lang="en-US" sz="2400" dirty="0"/>
              <a:t>ROC curves provides information on the tradeoff between sensitivity and specificity </a:t>
            </a:r>
          </a:p>
          <a:p>
            <a:pPr>
              <a:buFont typeface="Arial" panose="020B0604020202020204" pitchFamily="34" charset="0"/>
              <a:buChar char="•"/>
            </a:pPr>
            <a:endParaRPr lang="en-US" sz="2400" dirty="0"/>
          </a:p>
          <a:p>
            <a:pPr marL="0" indent="0">
              <a:buNone/>
            </a:pPr>
            <a:endParaRPr lang="en-US" sz="2400" dirty="0"/>
          </a:p>
        </p:txBody>
      </p:sp>
      <p:pic>
        <p:nvPicPr>
          <p:cNvPr id="4" name="Picture 3">
            <a:extLst>
              <a:ext uri="{FF2B5EF4-FFF2-40B4-BE49-F238E27FC236}">
                <a16:creationId xmlns:a16="http://schemas.microsoft.com/office/drawing/2014/main" id="{7EA8744A-D586-49FF-8E81-956300DF42D5}"/>
              </a:ext>
            </a:extLst>
          </p:cNvPr>
          <p:cNvPicPr>
            <a:picLocks noChangeAspect="1"/>
          </p:cNvPicPr>
          <p:nvPr/>
        </p:nvPicPr>
        <p:blipFill rotWithShape="1">
          <a:blip r:embed="rId2"/>
          <a:srcRect l="50000" t="33472" r="26457" b="53786"/>
          <a:stretch/>
        </p:blipFill>
        <p:spPr>
          <a:xfrm>
            <a:off x="6678929" y="1883844"/>
            <a:ext cx="4765740" cy="1450757"/>
          </a:xfrm>
          <a:prstGeom prst="rect">
            <a:avLst/>
          </a:prstGeom>
        </p:spPr>
      </p:pic>
      <p:pic>
        <p:nvPicPr>
          <p:cNvPr id="5" name="Picture 4">
            <a:extLst>
              <a:ext uri="{FF2B5EF4-FFF2-40B4-BE49-F238E27FC236}">
                <a16:creationId xmlns:a16="http://schemas.microsoft.com/office/drawing/2014/main" id="{8F632EFE-0659-469F-A6D6-52F502185812}"/>
              </a:ext>
            </a:extLst>
          </p:cNvPr>
          <p:cNvPicPr>
            <a:picLocks noChangeAspect="1"/>
          </p:cNvPicPr>
          <p:nvPr/>
        </p:nvPicPr>
        <p:blipFill rotWithShape="1">
          <a:blip r:embed="rId2"/>
          <a:srcRect l="25002" t="62224" r="53514" b="17636"/>
          <a:stretch/>
        </p:blipFill>
        <p:spPr>
          <a:xfrm>
            <a:off x="6678929" y="3429000"/>
            <a:ext cx="4714875" cy="2486024"/>
          </a:xfrm>
          <a:prstGeom prst="rect">
            <a:avLst/>
          </a:prstGeom>
        </p:spPr>
      </p:pic>
    </p:spTree>
    <p:extLst>
      <p:ext uri="{BB962C8B-B14F-4D97-AF65-F5344CB8AC3E}">
        <p14:creationId xmlns:p14="http://schemas.microsoft.com/office/powerpoint/2010/main" val="16322735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53BCC-9100-47EE-BBE4-873F4275CA37}"/>
              </a:ext>
            </a:extLst>
          </p:cNvPr>
          <p:cNvSpPr>
            <a:spLocks noGrp="1"/>
          </p:cNvSpPr>
          <p:nvPr>
            <p:ph type="title"/>
          </p:nvPr>
        </p:nvSpPr>
        <p:spPr/>
        <p:txBody>
          <a:bodyPr/>
          <a:lstStyle/>
          <a:p>
            <a:r>
              <a:rPr lang="en-US" dirty="0"/>
              <a:t>Results and Discussion</a:t>
            </a:r>
          </a:p>
        </p:txBody>
      </p:sp>
      <p:sp>
        <p:nvSpPr>
          <p:cNvPr id="3" name="Text Placeholder 2">
            <a:extLst>
              <a:ext uri="{FF2B5EF4-FFF2-40B4-BE49-F238E27FC236}">
                <a16:creationId xmlns:a16="http://schemas.microsoft.com/office/drawing/2014/main" id="{CA4BCCE5-FE86-46EE-8236-C8CB0EE632F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019829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CCE87-25C5-4B66-9E3D-1888942A5295}"/>
              </a:ext>
            </a:extLst>
          </p:cNvPr>
          <p:cNvSpPr>
            <a:spLocks noGrp="1"/>
          </p:cNvSpPr>
          <p:nvPr>
            <p:ph type="title"/>
          </p:nvPr>
        </p:nvSpPr>
        <p:spPr/>
        <p:txBody>
          <a:bodyPr/>
          <a:lstStyle/>
          <a:p>
            <a:br>
              <a:rPr lang="en-US" dirty="0"/>
            </a:br>
            <a:r>
              <a:rPr lang="en-US" dirty="0"/>
              <a:t>Model selection</a:t>
            </a:r>
          </a:p>
        </p:txBody>
      </p:sp>
      <p:sp>
        <p:nvSpPr>
          <p:cNvPr id="3" name="Content Placeholder 2">
            <a:extLst>
              <a:ext uri="{FF2B5EF4-FFF2-40B4-BE49-F238E27FC236}">
                <a16:creationId xmlns:a16="http://schemas.microsoft.com/office/drawing/2014/main" id="{A7120AB0-DAA1-4969-887B-B476FA356131}"/>
              </a:ext>
            </a:extLst>
          </p:cNvPr>
          <p:cNvSpPr>
            <a:spLocks noGrp="1"/>
          </p:cNvSpPr>
          <p:nvPr>
            <p:ph idx="1"/>
          </p:nvPr>
        </p:nvSpPr>
        <p:spPr>
          <a:xfrm>
            <a:off x="1097280" y="1845734"/>
            <a:ext cx="4998720" cy="4023360"/>
          </a:xfrm>
        </p:spPr>
        <p:txBody>
          <a:bodyPr>
            <a:normAutofit/>
          </a:bodyPr>
          <a:lstStyle/>
          <a:p>
            <a:pPr>
              <a:buFont typeface="Arial" panose="020B0604020202020204" pitchFamily="34" charset="0"/>
              <a:buChar char="•"/>
            </a:pPr>
            <a:r>
              <a:rPr lang="en-US" sz="2400" dirty="0"/>
              <a:t>F-scores were calculated with 50-50%, 70-3% and 80-20% training-test partitions </a:t>
            </a:r>
          </a:p>
          <a:p>
            <a:pPr>
              <a:buFont typeface="Arial" panose="020B0604020202020204" pitchFamily="34" charset="0"/>
              <a:buChar char="•"/>
            </a:pPr>
            <a:endParaRPr lang="en-US" sz="2400" dirty="0"/>
          </a:p>
          <a:p>
            <a:pPr>
              <a:buFont typeface="Arial" panose="020B0604020202020204" pitchFamily="34" charset="0"/>
              <a:buChar char="•"/>
            </a:pPr>
            <a:r>
              <a:rPr lang="en-US" sz="2400" dirty="0"/>
              <a:t>Based on the highest F-score the model was built starting with one feature</a:t>
            </a:r>
          </a:p>
          <a:p>
            <a:pPr>
              <a:buFont typeface="Arial" panose="020B0604020202020204" pitchFamily="34" charset="0"/>
              <a:buChar char="•"/>
            </a:pPr>
            <a:endParaRPr lang="en-US" sz="2400" dirty="0"/>
          </a:p>
          <a:p>
            <a:pPr>
              <a:buFont typeface="Arial" panose="020B0604020202020204" pitchFamily="34" charset="0"/>
              <a:buChar char="•"/>
            </a:pPr>
            <a:r>
              <a:rPr lang="en-US" sz="2400" dirty="0"/>
              <a:t>Each model increased the number of features by one</a:t>
            </a:r>
          </a:p>
          <a:p>
            <a:pPr>
              <a:buFont typeface="Arial" panose="020B0604020202020204" pitchFamily="34" charset="0"/>
              <a:buChar char="•"/>
            </a:pPr>
            <a:endParaRPr lang="en-US" sz="2400" dirty="0"/>
          </a:p>
        </p:txBody>
      </p:sp>
      <p:pic>
        <p:nvPicPr>
          <p:cNvPr id="4" name="Picture 3">
            <a:extLst>
              <a:ext uri="{FF2B5EF4-FFF2-40B4-BE49-F238E27FC236}">
                <a16:creationId xmlns:a16="http://schemas.microsoft.com/office/drawing/2014/main" id="{D66A1504-9E1A-4AC8-8F67-A50251BF451B}"/>
              </a:ext>
            </a:extLst>
          </p:cNvPr>
          <p:cNvPicPr>
            <a:picLocks noChangeAspect="1"/>
          </p:cNvPicPr>
          <p:nvPr/>
        </p:nvPicPr>
        <p:blipFill rotWithShape="1">
          <a:blip r:embed="rId2"/>
          <a:srcRect l="25156" t="38611" r="51250" b="39444"/>
          <a:stretch/>
        </p:blipFill>
        <p:spPr>
          <a:xfrm>
            <a:off x="6510288" y="1343026"/>
            <a:ext cx="4984399" cy="2607734"/>
          </a:xfrm>
          <a:prstGeom prst="rect">
            <a:avLst/>
          </a:prstGeom>
        </p:spPr>
      </p:pic>
      <p:pic>
        <p:nvPicPr>
          <p:cNvPr id="5" name="Picture 4">
            <a:extLst>
              <a:ext uri="{FF2B5EF4-FFF2-40B4-BE49-F238E27FC236}">
                <a16:creationId xmlns:a16="http://schemas.microsoft.com/office/drawing/2014/main" id="{4A99363C-7F43-4B01-AC13-5A4E225962FC}"/>
              </a:ext>
            </a:extLst>
          </p:cNvPr>
          <p:cNvPicPr>
            <a:picLocks noChangeAspect="1"/>
          </p:cNvPicPr>
          <p:nvPr/>
        </p:nvPicPr>
        <p:blipFill rotWithShape="1">
          <a:blip r:embed="rId2"/>
          <a:srcRect l="25156" t="63195" r="51250" b="14860"/>
          <a:stretch/>
        </p:blipFill>
        <p:spPr>
          <a:xfrm>
            <a:off x="6514181" y="3846394"/>
            <a:ext cx="4984399" cy="2607734"/>
          </a:xfrm>
          <a:prstGeom prst="rect">
            <a:avLst/>
          </a:prstGeom>
        </p:spPr>
      </p:pic>
    </p:spTree>
    <p:extLst>
      <p:ext uri="{BB962C8B-B14F-4D97-AF65-F5344CB8AC3E}">
        <p14:creationId xmlns:p14="http://schemas.microsoft.com/office/powerpoint/2010/main" val="8611941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A740F-6B3E-4CC5-A085-A0FE1197C789}"/>
              </a:ext>
            </a:extLst>
          </p:cNvPr>
          <p:cNvSpPr>
            <a:spLocks noGrp="1"/>
          </p:cNvSpPr>
          <p:nvPr>
            <p:ph type="title"/>
          </p:nvPr>
        </p:nvSpPr>
        <p:spPr/>
        <p:txBody>
          <a:bodyPr/>
          <a:lstStyle/>
          <a:p>
            <a:r>
              <a:rPr lang="en-US" dirty="0"/>
              <a:t>Model selection</a:t>
            </a:r>
          </a:p>
        </p:txBody>
      </p:sp>
      <p:sp>
        <p:nvSpPr>
          <p:cNvPr id="3" name="Content Placeholder 2">
            <a:extLst>
              <a:ext uri="{FF2B5EF4-FFF2-40B4-BE49-F238E27FC236}">
                <a16:creationId xmlns:a16="http://schemas.microsoft.com/office/drawing/2014/main" id="{0DFF1352-702C-4306-AB47-A66873DCD081}"/>
              </a:ext>
            </a:extLst>
          </p:cNvPr>
          <p:cNvSpPr>
            <a:spLocks noGrp="1"/>
          </p:cNvSpPr>
          <p:nvPr>
            <p:ph idx="1"/>
          </p:nvPr>
        </p:nvSpPr>
        <p:spPr>
          <a:xfrm>
            <a:off x="1097280" y="1845734"/>
            <a:ext cx="4998720" cy="4023360"/>
          </a:xfrm>
        </p:spPr>
        <p:txBody>
          <a:bodyPr>
            <a:normAutofit fontScale="92500" lnSpcReduction="20000"/>
          </a:bodyPr>
          <a:lstStyle/>
          <a:p>
            <a:pPr>
              <a:buFont typeface="Arial" panose="020B0604020202020204" pitchFamily="34" charset="0"/>
              <a:buChar char="•"/>
            </a:pPr>
            <a:r>
              <a:rPr lang="en-US" sz="2400" dirty="0"/>
              <a:t>Each model classified the test data and produced classification accuracies for 50-50%, 50-30% and 80-20% training-test partitions</a:t>
            </a:r>
          </a:p>
          <a:p>
            <a:pPr>
              <a:buFont typeface="Arial" panose="020B0604020202020204" pitchFamily="34" charset="0"/>
              <a:buChar char="•"/>
            </a:pPr>
            <a:endParaRPr lang="en-US" sz="2400" dirty="0"/>
          </a:p>
          <a:p>
            <a:pPr>
              <a:buFont typeface="Arial" panose="020B0604020202020204" pitchFamily="34" charset="0"/>
              <a:buChar char="•"/>
            </a:pPr>
            <a:r>
              <a:rPr lang="en-US" sz="2400" dirty="0"/>
              <a:t>Model #5 and model #4 had the highest accuracy, 99.51%, but model #5 was selected for the higher accuracy at the other partitions</a:t>
            </a:r>
          </a:p>
          <a:p>
            <a:pPr>
              <a:buFont typeface="Arial" panose="020B0604020202020204" pitchFamily="34" charset="0"/>
              <a:buChar char="•"/>
            </a:pPr>
            <a:endParaRPr lang="en-US" sz="2400" dirty="0"/>
          </a:p>
          <a:p>
            <a:pPr>
              <a:buFont typeface="Arial" panose="020B0604020202020204" pitchFamily="34" charset="0"/>
              <a:buChar char="•"/>
            </a:pPr>
            <a:r>
              <a:rPr lang="en-US" sz="2400" dirty="0"/>
              <a:t>Accuracy rate of 99.51% is higher than previously published models</a:t>
            </a:r>
          </a:p>
        </p:txBody>
      </p:sp>
      <p:pic>
        <p:nvPicPr>
          <p:cNvPr id="4" name="Picture 3">
            <a:extLst>
              <a:ext uri="{FF2B5EF4-FFF2-40B4-BE49-F238E27FC236}">
                <a16:creationId xmlns:a16="http://schemas.microsoft.com/office/drawing/2014/main" id="{5B6C6E5C-35F7-4FCA-BA9A-BBD0202F80C4}"/>
              </a:ext>
            </a:extLst>
          </p:cNvPr>
          <p:cNvPicPr>
            <a:picLocks noChangeAspect="1"/>
          </p:cNvPicPr>
          <p:nvPr/>
        </p:nvPicPr>
        <p:blipFill rotWithShape="1">
          <a:blip r:embed="rId2"/>
          <a:srcRect l="49297" t="28472" r="26953" b="46944"/>
          <a:stretch/>
        </p:blipFill>
        <p:spPr>
          <a:xfrm>
            <a:off x="6234281" y="2176251"/>
            <a:ext cx="5774839" cy="3362326"/>
          </a:xfrm>
          <a:prstGeom prst="rect">
            <a:avLst/>
          </a:prstGeom>
        </p:spPr>
      </p:pic>
    </p:spTree>
    <p:extLst>
      <p:ext uri="{BB962C8B-B14F-4D97-AF65-F5344CB8AC3E}">
        <p14:creationId xmlns:p14="http://schemas.microsoft.com/office/powerpoint/2010/main" val="10199282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D1A92-E86B-4CCE-A75B-B9072834D47E}"/>
              </a:ext>
            </a:extLst>
          </p:cNvPr>
          <p:cNvSpPr>
            <a:spLocks noGrp="1"/>
          </p:cNvSpPr>
          <p:nvPr>
            <p:ph type="title"/>
          </p:nvPr>
        </p:nvSpPr>
        <p:spPr/>
        <p:txBody>
          <a:bodyPr/>
          <a:lstStyle/>
          <a:p>
            <a:r>
              <a:rPr lang="en-US" dirty="0"/>
              <a:t>Confusion matrix for model #5</a:t>
            </a:r>
          </a:p>
        </p:txBody>
      </p:sp>
      <p:pic>
        <p:nvPicPr>
          <p:cNvPr id="3" name="Picture 2">
            <a:extLst>
              <a:ext uri="{FF2B5EF4-FFF2-40B4-BE49-F238E27FC236}">
                <a16:creationId xmlns:a16="http://schemas.microsoft.com/office/drawing/2014/main" id="{E38C0678-B403-48E1-A520-6829F16F4AC2}"/>
              </a:ext>
            </a:extLst>
          </p:cNvPr>
          <p:cNvPicPr>
            <a:picLocks noChangeAspect="1"/>
          </p:cNvPicPr>
          <p:nvPr/>
        </p:nvPicPr>
        <p:blipFill rotWithShape="1">
          <a:blip r:embed="rId2"/>
          <a:srcRect l="26875" t="30972" r="34688" b="29305"/>
          <a:stretch/>
        </p:blipFill>
        <p:spPr>
          <a:xfrm>
            <a:off x="2363345" y="1737360"/>
            <a:ext cx="7465310" cy="4339590"/>
          </a:xfrm>
          <a:prstGeom prst="rect">
            <a:avLst/>
          </a:prstGeom>
        </p:spPr>
      </p:pic>
    </p:spTree>
    <p:extLst>
      <p:ext uri="{BB962C8B-B14F-4D97-AF65-F5344CB8AC3E}">
        <p14:creationId xmlns:p14="http://schemas.microsoft.com/office/powerpoint/2010/main" val="12533994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EBFACC8-205F-4DBE-BE6C-ECF622B6F2FD}"/>
              </a:ext>
            </a:extLst>
          </p:cNvPr>
          <p:cNvPicPr>
            <a:picLocks noChangeAspect="1"/>
          </p:cNvPicPr>
          <p:nvPr/>
        </p:nvPicPr>
        <p:blipFill rotWithShape="1">
          <a:blip r:embed="rId2"/>
          <a:srcRect l="34532" t="37361" r="36327" b="24305"/>
          <a:stretch/>
        </p:blipFill>
        <p:spPr>
          <a:xfrm>
            <a:off x="1664970" y="158135"/>
            <a:ext cx="8552497" cy="6328391"/>
          </a:xfrm>
          <a:prstGeom prst="rect">
            <a:avLst/>
          </a:prstGeom>
        </p:spPr>
      </p:pic>
      <p:sp>
        <p:nvSpPr>
          <p:cNvPr id="5" name="Arrow: Left 4">
            <a:extLst>
              <a:ext uri="{FF2B5EF4-FFF2-40B4-BE49-F238E27FC236}">
                <a16:creationId xmlns:a16="http://schemas.microsoft.com/office/drawing/2014/main" id="{BFD407E0-E096-414F-A2E6-1E697464E33F}"/>
              </a:ext>
            </a:extLst>
          </p:cNvPr>
          <p:cNvSpPr/>
          <p:nvPr/>
        </p:nvSpPr>
        <p:spPr>
          <a:xfrm rot="2493191">
            <a:off x="2707689" y="816746"/>
            <a:ext cx="985422" cy="692458"/>
          </a:xfrm>
          <a:prstGeom prst="leftArrow">
            <a:avLst/>
          </a:prstGeom>
          <a:solidFill>
            <a:schemeClr val="accent3">
              <a:lumMod val="40000"/>
              <a:lumOff val="60000"/>
            </a:schemeClr>
          </a:solidFill>
          <a:ln>
            <a:solidFill>
              <a:schemeClr val="accent3">
                <a:lumMod val="20000"/>
                <a:lumOff val="8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6641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DDA9D-EC14-40F7-9EDC-821BF79582DC}"/>
              </a:ext>
            </a:extLst>
          </p:cNvPr>
          <p:cNvSpPr>
            <a:spLocks noGrp="1"/>
          </p:cNvSpPr>
          <p:nvPr>
            <p:ph type="title"/>
          </p:nvPr>
        </p:nvSpPr>
        <p:spPr/>
        <p:txBody>
          <a:bodyPr/>
          <a:lstStyle/>
          <a:p>
            <a:r>
              <a:rPr lang="en-US" dirty="0"/>
              <a:t>Conclusions </a:t>
            </a:r>
          </a:p>
        </p:txBody>
      </p:sp>
      <p:sp>
        <p:nvSpPr>
          <p:cNvPr id="3" name="Content Placeholder 2">
            <a:extLst>
              <a:ext uri="{FF2B5EF4-FFF2-40B4-BE49-F238E27FC236}">
                <a16:creationId xmlns:a16="http://schemas.microsoft.com/office/drawing/2014/main" id="{AFD66D84-3176-4376-A675-8A764116B2F4}"/>
              </a:ext>
            </a:extLst>
          </p:cNvPr>
          <p:cNvSpPr>
            <a:spLocks noGrp="1"/>
          </p:cNvSpPr>
          <p:nvPr>
            <p:ph idx="1"/>
          </p:nvPr>
        </p:nvSpPr>
        <p:spPr>
          <a:xfrm>
            <a:off x="1097280" y="1845734"/>
            <a:ext cx="10058400" cy="4023360"/>
          </a:xfrm>
        </p:spPr>
        <p:txBody>
          <a:bodyPr>
            <a:normAutofit/>
          </a:bodyPr>
          <a:lstStyle/>
          <a:p>
            <a:pPr>
              <a:buFont typeface="Arial" panose="020B0604020202020204" pitchFamily="34" charset="0"/>
              <a:buChar char="•"/>
            </a:pPr>
            <a:r>
              <a:rPr lang="en-US" sz="2400" dirty="0"/>
              <a:t>The best model, with 5 features, resulted in an accuracy of 99.51% and an AUC of 0.9998</a:t>
            </a:r>
          </a:p>
          <a:p>
            <a:pPr>
              <a:buFont typeface="Arial" panose="020B0604020202020204" pitchFamily="34" charset="0"/>
              <a:buChar char="•"/>
            </a:pPr>
            <a:endParaRPr lang="en-US" sz="2400" dirty="0"/>
          </a:p>
          <a:p>
            <a:pPr>
              <a:buFont typeface="Arial" panose="020B0604020202020204" pitchFamily="34" charset="0"/>
              <a:buChar char="•"/>
            </a:pPr>
            <a:r>
              <a:rPr lang="en-US" sz="2400" dirty="0"/>
              <a:t>SVM based models may assist physicians in the decision making process of diagnosing breast cancer</a:t>
            </a:r>
          </a:p>
          <a:p>
            <a:pPr>
              <a:buFont typeface="Arial" panose="020B0604020202020204" pitchFamily="34" charset="0"/>
              <a:buChar char="•"/>
            </a:pPr>
            <a:endParaRPr lang="en-US" sz="2400" dirty="0"/>
          </a:p>
          <a:p>
            <a:pPr>
              <a:buFont typeface="Arial" panose="020B0604020202020204" pitchFamily="34" charset="0"/>
              <a:buChar char="•"/>
            </a:pPr>
            <a:r>
              <a:rPr lang="en-US" sz="2400" dirty="0"/>
              <a:t>Further exploration of the data set with different models may yield more insight into what features can be used for building a better predictive model</a:t>
            </a:r>
          </a:p>
        </p:txBody>
      </p:sp>
    </p:spTree>
    <p:extLst>
      <p:ext uri="{BB962C8B-B14F-4D97-AF65-F5344CB8AC3E}">
        <p14:creationId xmlns:p14="http://schemas.microsoft.com/office/powerpoint/2010/main" val="26221189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45BFA-B8A3-485D-AE64-9EBE665325B7}"/>
              </a:ext>
            </a:extLst>
          </p:cNvPr>
          <p:cNvSpPr>
            <a:spLocks noGrp="1"/>
          </p:cNvSpPr>
          <p:nvPr>
            <p:ph type="title"/>
          </p:nvPr>
        </p:nvSpPr>
        <p:spPr/>
        <p:txBody>
          <a:bodyPr/>
          <a:lstStyle/>
          <a:p>
            <a:pPr algn="ctr"/>
            <a:r>
              <a:rPr lang="en-US" dirty="0"/>
              <a:t>Background</a:t>
            </a:r>
          </a:p>
        </p:txBody>
      </p:sp>
      <p:sp>
        <p:nvSpPr>
          <p:cNvPr id="3" name="Text Placeholder 2">
            <a:extLst>
              <a:ext uri="{FF2B5EF4-FFF2-40B4-BE49-F238E27FC236}">
                <a16:creationId xmlns:a16="http://schemas.microsoft.com/office/drawing/2014/main" id="{08BB608C-8845-4D8E-8950-ADBD12EB312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259983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293FF-BCAB-4FC7-ADA4-29D32863AFED}"/>
              </a:ext>
            </a:extLst>
          </p:cNvPr>
          <p:cNvSpPr>
            <a:spLocks noGrp="1"/>
          </p:cNvSpPr>
          <p:nvPr>
            <p:ph type="title"/>
          </p:nvPr>
        </p:nvSpPr>
        <p:spPr/>
        <p:txBody>
          <a:bodyPr/>
          <a:lstStyle/>
          <a:p>
            <a:r>
              <a:rPr lang="en-US" dirty="0"/>
              <a:t>Cancer is a cluster of cells that grow unregulated</a:t>
            </a:r>
          </a:p>
        </p:txBody>
      </p:sp>
      <p:sp>
        <p:nvSpPr>
          <p:cNvPr id="3" name="Content Placeholder 2">
            <a:extLst>
              <a:ext uri="{FF2B5EF4-FFF2-40B4-BE49-F238E27FC236}">
                <a16:creationId xmlns:a16="http://schemas.microsoft.com/office/drawing/2014/main" id="{BCE9497F-A688-41B7-BEF0-768F882DC8D7}"/>
              </a:ext>
            </a:extLst>
          </p:cNvPr>
          <p:cNvSpPr>
            <a:spLocks noGrp="1"/>
          </p:cNvSpPr>
          <p:nvPr>
            <p:ph idx="1"/>
          </p:nvPr>
        </p:nvSpPr>
        <p:spPr>
          <a:xfrm>
            <a:off x="647700" y="1845734"/>
            <a:ext cx="4162425" cy="4023360"/>
          </a:xfrm>
        </p:spPr>
        <p:txBody>
          <a:bodyPr>
            <a:normAutofit fontScale="85000" lnSpcReduction="20000"/>
          </a:bodyPr>
          <a:lstStyle/>
          <a:p>
            <a:pPr>
              <a:buFont typeface="Arial" panose="020B0604020202020204" pitchFamily="34" charset="0"/>
              <a:buChar char="•"/>
            </a:pPr>
            <a:r>
              <a:rPr lang="en-US" sz="2800" dirty="0"/>
              <a:t>Over 1/3</a:t>
            </a:r>
            <a:r>
              <a:rPr lang="en-US" sz="2800" baseline="30000" dirty="0"/>
              <a:t>rd</a:t>
            </a:r>
            <a:r>
              <a:rPr lang="en-US" sz="2800" dirty="0"/>
              <a:t> of Americans will be diagnosed with cancer in the their lifetime</a:t>
            </a:r>
          </a:p>
          <a:p>
            <a:pPr>
              <a:buFont typeface="Arial" panose="020B0604020202020204" pitchFamily="34" charset="0"/>
              <a:buChar char="•"/>
            </a:pPr>
            <a:endParaRPr lang="en-US" sz="2800" dirty="0"/>
          </a:p>
          <a:p>
            <a:pPr>
              <a:buFont typeface="Arial" panose="020B0604020202020204" pitchFamily="34" charset="0"/>
              <a:buChar char="•"/>
            </a:pPr>
            <a:r>
              <a:rPr lang="en-US" sz="2800" dirty="0"/>
              <a:t>Mortality rates however, continue to decline with more effective treatments</a:t>
            </a:r>
          </a:p>
          <a:p>
            <a:pPr>
              <a:buFont typeface="Arial" panose="020B0604020202020204" pitchFamily="34" charset="0"/>
              <a:buChar char="•"/>
            </a:pPr>
            <a:endParaRPr lang="en-US" sz="2800" dirty="0"/>
          </a:p>
          <a:p>
            <a:pPr>
              <a:buFont typeface="Arial" panose="020B0604020202020204" pitchFamily="34" charset="0"/>
              <a:buChar char="•"/>
            </a:pPr>
            <a:r>
              <a:rPr lang="en-US" sz="2800" dirty="0"/>
              <a:t>Doctors are also better at detecting cancer in its earliest stages, when treatment is easiest</a:t>
            </a:r>
          </a:p>
        </p:txBody>
      </p:sp>
      <p:pic>
        <p:nvPicPr>
          <p:cNvPr id="4" name="Picture 3">
            <a:extLst>
              <a:ext uri="{FF2B5EF4-FFF2-40B4-BE49-F238E27FC236}">
                <a16:creationId xmlns:a16="http://schemas.microsoft.com/office/drawing/2014/main" id="{681BBD35-76DD-496E-83E9-E35E58B2F9DC}"/>
              </a:ext>
            </a:extLst>
          </p:cNvPr>
          <p:cNvPicPr>
            <a:picLocks noChangeAspect="1"/>
          </p:cNvPicPr>
          <p:nvPr/>
        </p:nvPicPr>
        <p:blipFill rotWithShape="1">
          <a:blip r:embed="rId2"/>
          <a:srcRect l="26651" t="42201" r="27621" b="18317"/>
          <a:stretch/>
        </p:blipFill>
        <p:spPr>
          <a:xfrm>
            <a:off x="4810126" y="1737360"/>
            <a:ext cx="7381874" cy="4415789"/>
          </a:xfrm>
          <a:prstGeom prst="rect">
            <a:avLst/>
          </a:prstGeom>
        </p:spPr>
      </p:pic>
    </p:spTree>
    <p:extLst>
      <p:ext uri="{BB962C8B-B14F-4D97-AF65-F5344CB8AC3E}">
        <p14:creationId xmlns:p14="http://schemas.microsoft.com/office/powerpoint/2010/main" val="3927484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BCEA4-FC7C-4504-A69C-7FFFC49AD2CA}"/>
              </a:ext>
            </a:extLst>
          </p:cNvPr>
          <p:cNvSpPr>
            <a:spLocks noGrp="1"/>
          </p:cNvSpPr>
          <p:nvPr>
            <p:ph type="title"/>
          </p:nvPr>
        </p:nvSpPr>
        <p:spPr/>
        <p:txBody>
          <a:bodyPr/>
          <a:lstStyle/>
          <a:p>
            <a:r>
              <a:rPr lang="en-US" dirty="0"/>
              <a:t>Early detection of breast cancer </a:t>
            </a:r>
          </a:p>
        </p:txBody>
      </p:sp>
      <p:sp>
        <p:nvSpPr>
          <p:cNvPr id="3" name="Content Placeholder 2">
            <a:extLst>
              <a:ext uri="{FF2B5EF4-FFF2-40B4-BE49-F238E27FC236}">
                <a16:creationId xmlns:a16="http://schemas.microsoft.com/office/drawing/2014/main" id="{73E8885B-7CE2-4D8E-98EC-76197DA5D61A}"/>
              </a:ext>
            </a:extLst>
          </p:cNvPr>
          <p:cNvSpPr>
            <a:spLocks noGrp="1"/>
          </p:cNvSpPr>
          <p:nvPr>
            <p:ph idx="1"/>
          </p:nvPr>
        </p:nvSpPr>
        <p:spPr>
          <a:xfrm>
            <a:off x="1097280" y="1845734"/>
            <a:ext cx="10058400" cy="4023360"/>
          </a:xfrm>
        </p:spPr>
        <p:txBody>
          <a:bodyPr>
            <a:normAutofit/>
          </a:bodyPr>
          <a:lstStyle/>
          <a:p>
            <a:pPr>
              <a:buFont typeface="Arial" panose="020B0604020202020204" pitchFamily="34" charset="0"/>
              <a:buChar char="•"/>
            </a:pPr>
            <a:r>
              <a:rPr lang="en-US" dirty="0"/>
              <a:t>Effective treatment relies heavily on women seeing a doctor when they feel a lump or getting regular screenings</a:t>
            </a:r>
          </a:p>
          <a:p>
            <a:pPr>
              <a:buFont typeface="Arial" panose="020B0604020202020204" pitchFamily="34" charset="0"/>
              <a:buChar char="•"/>
            </a:pPr>
            <a:endParaRPr lang="en-US" dirty="0"/>
          </a:p>
          <a:p>
            <a:pPr>
              <a:buFont typeface="Arial" panose="020B0604020202020204" pitchFamily="34" charset="0"/>
              <a:buChar char="•"/>
            </a:pPr>
            <a:r>
              <a:rPr lang="en-US" dirty="0"/>
              <a:t>However, 31% of cases are misdiagnosed</a:t>
            </a:r>
          </a:p>
          <a:p>
            <a:pPr>
              <a:buFont typeface="Arial" panose="020B0604020202020204" pitchFamily="34" charset="0"/>
              <a:buChar char="•"/>
            </a:pPr>
            <a:endParaRPr lang="en-US" dirty="0"/>
          </a:p>
          <a:p>
            <a:pPr>
              <a:buFont typeface="Arial" panose="020B0604020202020204" pitchFamily="34" charset="0"/>
              <a:buChar char="•"/>
            </a:pPr>
            <a:r>
              <a:rPr lang="en-US" dirty="0"/>
              <a:t>Women in developing nations rarely catch breast cancer in its earliest stages</a:t>
            </a:r>
          </a:p>
          <a:p>
            <a:pPr>
              <a:buFont typeface="Arial" panose="020B0604020202020204" pitchFamily="34" charset="0"/>
              <a:buChar char="•"/>
            </a:pPr>
            <a:endParaRPr lang="en-US" dirty="0"/>
          </a:p>
          <a:p>
            <a:pPr>
              <a:buFont typeface="Arial" panose="020B0604020202020204" pitchFamily="34" charset="0"/>
              <a:buChar char="•"/>
            </a:pPr>
            <a:r>
              <a:rPr lang="en-US" dirty="0"/>
              <a:t>Can we screen for breast cancer can more efficiently?</a:t>
            </a:r>
          </a:p>
        </p:txBody>
      </p:sp>
    </p:spTree>
    <p:extLst>
      <p:ext uri="{BB962C8B-B14F-4D97-AF65-F5344CB8AC3E}">
        <p14:creationId xmlns:p14="http://schemas.microsoft.com/office/powerpoint/2010/main" val="1457991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B8E84-21A0-4E08-A189-2EF1C3FC2635}"/>
              </a:ext>
            </a:extLst>
          </p:cNvPr>
          <p:cNvSpPr>
            <a:spLocks noGrp="1"/>
          </p:cNvSpPr>
          <p:nvPr>
            <p:ph type="title"/>
          </p:nvPr>
        </p:nvSpPr>
        <p:spPr/>
        <p:txBody>
          <a:bodyPr/>
          <a:lstStyle/>
          <a:p>
            <a:r>
              <a:rPr lang="en-US" dirty="0"/>
              <a:t>Predictive models may be utilized for early detection</a:t>
            </a:r>
          </a:p>
        </p:txBody>
      </p:sp>
      <p:sp>
        <p:nvSpPr>
          <p:cNvPr id="3" name="Content Placeholder 2">
            <a:extLst>
              <a:ext uri="{FF2B5EF4-FFF2-40B4-BE49-F238E27FC236}">
                <a16:creationId xmlns:a16="http://schemas.microsoft.com/office/drawing/2014/main" id="{1A1E6472-5836-4001-9C2B-B15BDEB368BD}"/>
              </a:ext>
            </a:extLst>
          </p:cNvPr>
          <p:cNvSpPr>
            <a:spLocks noGrp="1"/>
          </p:cNvSpPr>
          <p:nvPr>
            <p:ph idx="1"/>
          </p:nvPr>
        </p:nvSpPr>
        <p:spPr/>
        <p:txBody>
          <a:bodyPr>
            <a:normAutofit/>
          </a:bodyPr>
          <a:lstStyle/>
          <a:p>
            <a:pPr>
              <a:buFont typeface="Arial" panose="020B0604020202020204" pitchFamily="34" charset="0"/>
              <a:buChar char="•"/>
            </a:pPr>
            <a:r>
              <a:rPr lang="en-US" sz="2400" dirty="0"/>
              <a:t>This study purposes support vector machines (SVM) for classifying tumors between malignant (cancerous) and benign (non-cancerous) </a:t>
            </a:r>
          </a:p>
          <a:p>
            <a:pPr>
              <a:buFont typeface="Arial" panose="020B0604020202020204" pitchFamily="34" charset="0"/>
              <a:buChar char="•"/>
            </a:pPr>
            <a:endParaRPr lang="en-US" sz="2400" dirty="0"/>
          </a:p>
          <a:p>
            <a:pPr>
              <a:buFont typeface="Arial" panose="020B0604020202020204" pitchFamily="34" charset="0"/>
              <a:buChar char="•"/>
            </a:pPr>
            <a:r>
              <a:rPr lang="en-US" sz="2400" dirty="0"/>
              <a:t>Predictive models can reduce errors made by professionals, and even assist less experience professionals I developing nations</a:t>
            </a:r>
          </a:p>
          <a:p>
            <a:pPr>
              <a:buFont typeface="Arial" panose="020B0604020202020204" pitchFamily="34" charset="0"/>
              <a:buChar char="•"/>
            </a:pPr>
            <a:endParaRPr lang="en-US" sz="2400" dirty="0"/>
          </a:p>
          <a:p>
            <a:pPr>
              <a:buFont typeface="Arial" panose="020B0604020202020204" pitchFamily="34" charset="0"/>
              <a:buChar char="•"/>
            </a:pPr>
            <a:r>
              <a:rPr lang="en-US" sz="2400" dirty="0"/>
              <a:t>The addition of predictive models may make cancer diagnosis more efficient and accurate, hopefully saving lives</a:t>
            </a:r>
          </a:p>
        </p:txBody>
      </p:sp>
    </p:spTree>
    <p:extLst>
      <p:ext uri="{BB962C8B-B14F-4D97-AF65-F5344CB8AC3E}">
        <p14:creationId xmlns:p14="http://schemas.microsoft.com/office/powerpoint/2010/main" val="1098867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9B169-D682-4772-8106-C2DA8D6DD666}"/>
              </a:ext>
            </a:extLst>
          </p:cNvPr>
          <p:cNvSpPr>
            <a:spLocks noGrp="1"/>
          </p:cNvSpPr>
          <p:nvPr>
            <p:ph type="title"/>
          </p:nvPr>
        </p:nvSpPr>
        <p:spPr/>
        <p:txBody>
          <a:bodyPr/>
          <a:lstStyle/>
          <a:p>
            <a:r>
              <a:rPr lang="en-US" dirty="0"/>
              <a:t>Support vector machines</a:t>
            </a:r>
          </a:p>
        </p:txBody>
      </p:sp>
      <p:sp>
        <p:nvSpPr>
          <p:cNvPr id="3" name="Content Placeholder 2">
            <a:extLst>
              <a:ext uri="{FF2B5EF4-FFF2-40B4-BE49-F238E27FC236}">
                <a16:creationId xmlns:a16="http://schemas.microsoft.com/office/drawing/2014/main" id="{704D3C9A-16F3-402B-A782-3C83C6129D39}"/>
              </a:ext>
            </a:extLst>
          </p:cNvPr>
          <p:cNvSpPr>
            <a:spLocks noGrp="1"/>
          </p:cNvSpPr>
          <p:nvPr>
            <p:ph idx="1"/>
          </p:nvPr>
        </p:nvSpPr>
        <p:spPr>
          <a:xfrm>
            <a:off x="1097280" y="1845734"/>
            <a:ext cx="4998720" cy="4023360"/>
          </a:xfrm>
        </p:spPr>
        <p:txBody>
          <a:bodyPr>
            <a:normAutofit fontScale="92500" lnSpcReduction="10000"/>
          </a:bodyPr>
          <a:lstStyle/>
          <a:p>
            <a:pPr>
              <a:buFont typeface="Arial" panose="020B0604020202020204" pitchFamily="34" charset="0"/>
              <a:buChar char="•"/>
            </a:pPr>
            <a:r>
              <a:rPr lang="en-US" sz="2400" dirty="0"/>
              <a:t>There are two types of SVM</a:t>
            </a:r>
          </a:p>
          <a:p>
            <a:pPr lvl="1">
              <a:buFont typeface="Arial" panose="020B0604020202020204" pitchFamily="34" charset="0"/>
              <a:buChar char="•"/>
            </a:pPr>
            <a:r>
              <a:rPr lang="en-US" sz="2000" dirty="0"/>
              <a:t>Linear </a:t>
            </a:r>
          </a:p>
          <a:p>
            <a:pPr lvl="1">
              <a:buFont typeface="Arial" panose="020B0604020202020204" pitchFamily="34" charset="0"/>
              <a:buChar char="•"/>
            </a:pPr>
            <a:r>
              <a:rPr lang="en-US" sz="2000" dirty="0"/>
              <a:t>Non-linear</a:t>
            </a:r>
          </a:p>
          <a:p>
            <a:pPr lvl="1">
              <a:buFont typeface="Arial" panose="020B0604020202020204" pitchFamily="34" charset="0"/>
              <a:buChar char="•"/>
            </a:pPr>
            <a:endParaRPr lang="en-US" sz="2000" dirty="0"/>
          </a:p>
          <a:p>
            <a:pPr>
              <a:buFont typeface="Arial" panose="020B0604020202020204" pitchFamily="34" charset="0"/>
              <a:buChar char="•"/>
            </a:pPr>
            <a:r>
              <a:rPr lang="en-US" sz="2400" dirty="0"/>
              <a:t>Linear SVM separates the training set into two classes, divided by a linear boundary</a:t>
            </a:r>
          </a:p>
          <a:p>
            <a:pPr>
              <a:buFont typeface="Arial" panose="020B0604020202020204" pitchFamily="34" charset="0"/>
              <a:buChar char="•"/>
            </a:pPr>
            <a:endParaRPr lang="en-US" sz="2400" dirty="0"/>
          </a:p>
          <a:p>
            <a:pPr>
              <a:buFont typeface="Arial" panose="020B0604020202020204" pitchFamily="34" charset="0"/>
              <a:buChar char="•"/>
            </a:pPr>
            <a:r>
              <a:rPr lang="en-US" sz="2400" dirty="0"/>
              <a:t>Non-linear SVM is used when a linear boundary cannot be formed, so it maps the inputs in high dimensional space, creating a separating hyperplane in high dimensional space</a:t>
            </a:r>
          </a:p>
          <a:p>
            <a:pPr lvl="1">
              <a:buFont typeface="Arial" panose="020B0604020202020204" pitchFamily="34" charset="0"/>
              <a:buChar char="•"/>
            </a:pPr>
            <a:endParaRPr lang="en-US" sz="2000" dirty="0"/>
          </a:p>
        </p:txBody>
      </p:sp>
      <p:pic>
        <p:nvPicPr>
          <p:cNvPr id="2050" name="Picture 2" descr="Image result for svm">
            <a:extLst>
              <a:ext uri="{FF2B5EF4-FFF2-40B4-BE49-F238E27FC236}">
                <a16:creationId xmlns:a16="http://schemas.microsoft.com/office/drawing/2014/main" id="{E482F023-F7AD-4E69-BC6E-5535847FE38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3713" t="13796" r="32669"/>
          <a:stretch/>
        </p:blipFill>
        <p:spPr bwMode="auto">
          <a:xfrm>
            <a:off x="7945515" y="3302494"/>
            <a:ext cx="2965142" cy="302164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svm">
            <a:extLst>
              <a:ext uri="{FF2B5EF4-FFF2-40B4-BE49-F238E27FC236}">
                <a16:creationId xmlns:a16="http://schemas.microsoft.com/office/drawing/2014/main" id="{1E10686C-36C9-4BB3-930A-93CA2759DA5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4402" r="65659"/>
          <a:stretch/>
        </p:blipFill>
        <p:spPr bwMode="auto">
          <a:xfrm>
            <a:off x="7945515" y="286603"/>
            <a:ext cx="3028950" cy="300037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9B72F6AB-40C0-441E-BF36-E038D9A451E6}"/>
              </a:ext>
            </a:extLst>
          </p:cNvPr>
          <p:cNvCxnSpPr/>
          <p:nvPr/>
        </p:nvCxnSpPr>
        <p:spPr>
          <a:xfrm flipV="1">
            <a:off x="7528264" y="4813316"/>
            <a:ext cx="1740023" cy="264711"/>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cxnSp>
        <p:nvCxnSpPr>
          <p:cNvPr id="8" name="Straight Arrow Connector 7">
            <a:extLst>
              <a:ext uri="{FF2B5EF4-FFF2-40B4-BE49-F238E27FC236}">
                <a16:creationId xmlns:a16="http://schemas.microsoft.com/office/drawing/2014/main" id="{7A024B8C-6C58-4428-BE1A-E0B21D0B7FCA}"/>
              </a:ext>
            </a:extLst>
          </p:cNvPr>
          <p:cNvCxnSpPr>
            <a:cxnSpLocks/>
          </p:cNvCxnSpPr>
          <p:nvPr/>
        </p:nvCxnSpPr>
        <p:spPr>
          <a:xfrm flipV="1">
            <a:off x="7528264" y="3695700"/>
            <a:ext cx="2387261" cy="139784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77FD87A6-E075-44B1-829F-D40DB08BD305}"/>
              </a:ext>
            </a:extLst>
          </p:cNvPr>
          <p:cNvCxnSpPr>
            <a:cxnSpLocks/>
          </p:cNvCxnSpPr>
          <p:nvPr/>
        </p:nvCxnSpPr>
        <p:spPr>
          <a:xfrm flipV="1">
            <a:off x="7528264" y="4797800"/>
            <a:ext cx="2387261" cy="280227"/>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3770856B-3729-47BC-9C9C-41C5C1DB0E4C}"/>
              </a:ext>
            </a:extLst>
          </p:cNvPr>
          <p:cNvSpPr txBox="1"/>
          <p:nvPr/>
        </p:nvSpPr>
        <p:spPr>
          <a:xfrm>
            <a:off x="6663523" y="4754861"/>
            <a:ext cx="1269507" cy="646331"/>
          </a:xfrm>
          <a:prstGeom prst="rect">
            <a:avLst/>
          </a:prstGeom>
          <a:noFill/>
        </p:spPr>
        <p:txBody>
          <a:bodyPr wrap="square" rtlCol="0">
            <a:spAutoFit/>
          </a:bodyPr>
          <a:lstStyle/>
          <a:p>
            <a:r>
              <a:rPr lang="en-US" dirty="0"/>
              <a:t>Support vectors</a:t>
            </a:r>
          </a:p>
        </p:txBody>
      </p:sp>
      <p:cxnSp>
        <p:nvCxnSpPr>
          <p:cNvPr id="17" name="Straight Arrow Connector 16">
            <a:extLst>
              <a:ext uri="{FF2B5EF4-FFF2-40B4-BE49-F238E27FC236}">
                <a16:creationId xmlns:a16="http://schemas.microsoft.com/office/drawing/2014/main" id="{B4850CFA-6EC6-4246-8957-07B41D56D585}"/>
              </a:ext>
            </a:extLst>
          </p:cNvPr>
          <p:cNvCxnSpPr>
            <a:cxnSpLocks/>
          </p:cNvCxnSpPr>
          <p:nvPr/>
        </p:nvCxnSpPr>
        <p:spPr>
          <a:xfrm>
            <a:off x="7528264" y="4164852"/>
            <a:ext cx="2299317" cy="224226"/>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1650F441-7B66-494A-A980-68CC5ED36355}"/>
              </a:ext>
            </a:extLst>
          </p:cNvPr>
          <p:cNvSpPr txBox="1"/>
          <p:nvPr/>
        </p:nvSpPr>
        <p:spPr>
          <a:xfrm>
            <a:off x="6496143" y="3812789"/>
            <a:ext cx="1269507" cy="646331"/>
          </a:xfrm>
          <a:prstGeom prst="rect">
            <a:avLst/>
          </a:prstGeom>
          <a:noFill/>
        </p:spPr>
        <p:txBody>
          <a:bodyPr wrap="square" rtlCol="0">
            <a:spAutoFit/>
          </a:bodyPr>
          <a:lstStyle/>
          <a:p>
            <a:r>
              <a:rPr lang="en-US" dirty="0"/>
              <a:t>Decision</a:t>
            </a:r>
          </a:p>
          <a:p>
            <a:r>
              <a:rPr lang="en-US" dirty="0"/>
              <a:t>boundary</a:t>
            </a:r>
          </a:p>
        </p:txBody>
      </p:sp>
      <p:sp>
        <p:nvSpPr>
          <p:cNvPr id="21" name="TextBox 20">
            <a:extLst>
              <a:ext uri="{FF2B5EF4-FFF2-40B4-BE49-F238E27FC236}">
                <a16:creationId xmlns:a16="http://schemas.microsoft.com/office/drawing/2014/main" id="{FF0FE8F4-9883-4202-BACA-592AD97003E3}"/>
              </a:ext>
            </a:extLst>
          </p:cNvPr>
          <p:cNvSpPr txBox="1"/>
          <p:nvPr/>
        </p:nvSpPr>
        <p:spPr>
          <a:xfrm>
            <a:off x="10627458" y="3310832"/>
            <a:ext cx="1269507" cy="369332"/>
          </a:xfrm>
          <a:prstGeom prst="rect">
            <a:avLst/>
          </a:prstGeom>
          <a:noFill/>
        </p:spPr>
        <p:txBody>
          <a:bodyPr wrap="square" rtlCol="0">
            <a:spAutoFit/>
          </a:bodyPr>
          <a:lstStyle/>
          <a:p>
            <a:r>
              <a:rPr lang="en-US" dirty="0"/>
              <a:t>Margin</a:t>
            </a:r>
          </a:p>
        </p:txBody>
      </p:sp>
    </p:spTree>
    <p:extLst>
      <p:ext uri="{BB962C8B-B14F-4D97-AF65-F5344CB8AC3E}">
        <p14:creationId xmlns:p14="http://schemas.microsoft.com/office/powerpoint/2010/main" val="3467735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AA4BE-293F-446F-BD39-950E5FC921A3}"/>
              </a:ext>
            </a:extLst>
          </p:cNvPr>
          <p:cNvSpPr>
            <a:spLocks noGrp="1"/>
          </p:cNvSpPr>
          <p:nvPr>
            <p:ph type="title"/>
          </p:nvPr>
        </p:nvSpPr>
        <p:spPr>
          <a:xfrm>
            <a:off x="1097280" y="286603"/>
            <a:ext cx="10058400" cy="1450757"/>
          </a:xfrm>
        </p:spPr>
        <p:txBody>
          <a:bodyPr/>
          <a:lstStyle/>
          <a:p>
            <a:r>
              <a:rPr lang="en-US"/>
              <a:t>Support vector machines</a:t>
            </a:r>
            <a:endParaRPr lang="en-US" dirty="0"/>
          </a:p>
        </p:txBody>
      </p:sp>
      <p:sp>
        <p:nvSpPr>
          <p:cNvPr id="3" name="Content Placeholder 2">
            <a:extLst>
              <a:ext uri="{FF2B5EF4-FFF2-40B4-BE49-F238E27FC236}">
                <a16:creationId xmlns:a16="http://schemas.microsoft.com/office/drawing/2014/main" id="{A7224E59-F864-4290-BD3D-0E1A50A37598}"/>
              </a:ext>
            </a:extLst>
          </p:cNvPr>
          <p:cNvSpPr>
            <a:spLocks noGrp="1"/>
          </p:cNvSpPr>
          <p:nvPr>
            <p:ph idx="1"/>
          </p:nvPr>
        </p:nvSpPr>
        <p:spPr>
          <a:xfrm>
            <a:off x="1097280" y="1845734"/>
            <a:ext cx="4998720" cy="4023360"/>
          </a:xfrm>
        </p:spPr>
        <p:txBody>
          <a:bodyPr>
            <a:normAutofit fontScale="92500" lnSpcReduction="10000"/>
          </a:bodyPr>
          <a:lstStyle/>
          <a:p>
            <a:pPr>
              <a:buFont typeface="Arial" panose="020B0604020202020204" pitchFamily="34" charset="0"/>
              <a:buChar char="•"/>
            </a:pPr>
            <a:r>
              <a:rPr lang="en-US" sz="2400" dirty="0"/>
              <a:t>The best SVMs produce the largest distance from the nearest data points in a class</a:t>
            </a:r>
          </a:p>
          <a:p>
            <a:pPr>
              <a:buFont typeface="Arial" panose="020B0604020202020204" pitchFamily="34" charset="0"/>
              <a:buChar char="•"/>
            </a:pPr>
            <a:endParaRPr lang="en-US" sz="2400" dirty="0"/>
          </a:p>
          <a:p>
            <a:pPr>
              <a:buFont typeface="Arial" panose="020B0604020202020204" pitchFamily="34" charset="0"/>
              <a:buChar char="•"/>
            </a:pPr>
            <a:r>
              <a:rPr lang="en-US" sz="2400" dirty="0"/>
              <a:t>SVMs can be used for text categorization, classification of images, and widely used in biological sciences</a:t>
            </a:r>
          </a:p>
          <a:p>
            <a:pPr>
              <a:buFont typeface="Arial" panose="020B0604020202020204" pitchFamily="34" charset="0"/>
              <a:buChar char="•"/>
            </a:pPr>
            <a:endParaRPr lang="en-US" sz="2400" dirty="0"/>
          </a:p>
          <a:p>
            <a:pPr>
              <a:buFont typeface="Arial" panose="020B0604020202020204" pitchFamily="34" charset="0"/>
              <a:buChar char="•"/>
            </a:pPr>
            <a:r>
              <a:rPr lang="en-US" sz="2400" dirty="0"/>
              <a:t>Kernel selection allows researchers to optimize the function at which the data is transformed in high dimensional space</a:t>
            </a:r>
          </a:p>
        </p:txBody>
      </p:sp>
      <p:pic>
        <p:nvPicPr>
          <p:cNvPr id="1026" name="Picture 2" descr="Image result for svm">
            <a:extLst>
              <a:ext uri="{FF2B5EF4-FFF2-40B4-BE49-F238E27FC236}">
                <a16:creationId xmlns:a16="http://schemas.microsoft.com/office/drawing/2014/main" id="{72AED842-AD9D-4247-BCE9-B1DAC95F769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4178" b="10752"/>
          <a:stretch/>
        </p:blipFill>
        <p:spPr bwMode="auto">
          <a:xfrm>
            <a:off x="7877175" y="3600028"/>
            <a:ext cx="3657452" cy="28392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svm">
            <a:extLst>
              <a:ext uri="{FF2B5EF4-FFF2-40B4-BE49-F238E27FC236}">
                <a16:creationId xmlns:a16="http://schemas.microsoft.com/office/drawing/2014/main" id="{6DC9850A-F4AC-4442-9F2D-CF8ED4F1FD2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8614"/>
          <a:stretch/>
        </p:blipFill>
        <p:spPr bwMode="auto">
          <a:xfrm>
            <a:off x="7791302" y="418678"/>
            <a:ext cx="3303418" cy="3181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6981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C08C2-B3E2-4D01-9FB2-5F438D82D86E}"/>
              </a:ext>
            </a:extLst>
          </p:cNvPr>
          <p:cNvSpPr>
            <a:spLocks noGrp="1"/>
          </p:cNvSpPr>
          <p:nvPr>
            <p:ph type="title"/>
          </p:nvPr>
        </p:nvSpPr>
        <p:spPr/>
        <p:txBody>
          <a:bodyPr/>
          <a:lstStyle/>
          <a:p>
            <a:r>
              <a:rPr lang="en-US" dirty="0"/>
              <a:t>Previous models used for classifying tumors</a:t>
            </a:r>
          </a:p>
        </p:txBody>
      </p:sp>
      <p:sp>
        <p:nvSpPr>
          <p:cNvPr id="3" name="Content Placeholder 2">
            <a:extLst>
              <a:ext uri="{FF2B5EF4-FFF2-40B4-BE49-F238E27FC236}">
                <a16:creationId xmlns:a16="http://schemas.microsoft.com/office/drawing/2014/main" id="{B2778681-DECE-4022-AA91-6E454E319A95}"/>
              </a:ext>
            </a:extLst>
          </p:cNvPr>
          <p:cNvSpPr>
            <a:spLocks noGrp="1"/>
          </p:cNvSpPr>
          <p:nvPr>
            <p:ph idx="1"/>
          </p:nvPr>
        </p:nvSpPr>
        <p:spPr/>
        <p:txBody>
          <a:bodyPr/>
          <a:lstStyle/>
          <a:p>
            <a:pPr>
              <a:buFont typeface="Arial" panose="020B0604020202020204" pitchFamily="34" charset="0"/>
              <a:buChar char="•"/>
            </a:pPr>
            <a:endParaRPr lang="en-US" dirty="0"/>
          </a:p>
        </p:txBody>
      </p:sp>
      <p:pic>
        <p:nvPicPr>
          <p:cNvPr id="4" name="Picture 3">
            <a:extLst>
              <a:ext uri="{FF2B5EF4-FFF2-40B4-BE49-F238E27FC236}">
                <a16:creationId xmlns:a16="http://schemas.microsoft.com/office/drawing/2014/main" id="{25E5D6BC-265B-43D8-A442-8D46B6C50609}"/>
              </a:ext>
            </a:extLst>
          </p:cNvPr>
          <p:cNvPicPr>
            <a:picLocks noChangeAspect="1"/>
          </p:cNvPicPr>
          <p:nvPr/>
        </p:nvPicPr>
        <p:blipFill rotWithShape="1">
          <a:blip r:embed="rId2"/>
          <a:srcRect l="49453" t="36250" r="27422" b="37657"/>
          <a:stretch/>
        </p:blipFill>
        <p:spPr>
          <a:xfrm>
            <a:off x="3065755" y="1737360"/>
            <a:ext cx="6715126" cy="4262082"/>
          </a:xfrm>
          <a:prstGeom prst="rect">
            <a:avLst/>
          </a:prstGeom>
        </p:spPr>
      </p:pic>
    </p:spTree>
    <p:extLst>
      <p:ext uri="{BB962C8B-B14F-4D97-AF65-F5344CB8AC3E}">
        <p14:creationId xmlns:p14="http://schemas.microsoft.com/office/powerpoint/2010/main" val="1652395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1FACD-B157-42FC-B856-3DD9CEDE614C}"/>
              </a:ext>
            </a:extLst>
          </p:cNvPr>
          <p:cNvSpPr>
            <a:spLocks noGrp="1"/>
          </p:cNvSpPr>
          <p:nvPr>
            <p:ph type="title"/>
          </p:nvPr>
        </p:nvSpPr>
        <p:spPr/>
        <p:txBody>
          <a:bodyPr/>
          <a:lstStyle/>
          <a:p>
            <a:pPr algn="ctr"/>
            <a:r>
              <a:rPr lang="en-US" dirty="0"/>
              <a:t>Methods</a:t>
            </a:r>
          </a:p>
        </p:txBody>
      </p:sp>
      <p:sp>
        <p:nvSpPr>
          <p:cNvPr id="3" name="Text Placeholder 2">
            <a:extLst>
              <a:ext uri="{FF2B5EF4-FFF2-40B4-BE49-F238E27FC236}">
                <a16:creationId xmlns:a16="http://schemas.microsoft.com/office/drawing/2014/main" id="{60B3DB72-162C-4A39-B9E0-D70062CCAB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17862402"/>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docProps/app.xml><?xml version="1.0" encoding="utf-8"?>
<Properties xmlns="http://schemas.openxmlformats.org/officeDocument/2006/extended-properties" xmlns:vt="http://schemas.openxmlformats.org/officeDocument/2006/docPropsVTypes">
  <Template>Retrospect</Template>
  <TotalTime>669</TotalTime>
  <Words>674</Words>
  <Application>Microsoft Office PowerPoint</Application>
  <PresentationFormat>Widescreen</PresentationFormat>
  <Paragraphs>88</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Cambria Math</vt:lpstr>
      <vt:lpstr>Retrospect</vt:lpstr>
      <vt:lpstr>Support vector machines combined with feature selection for breast cancer diagnosis</vt:lpstr>
      <vt:lpstr>Background</vt:lpstr>
      <vt:lpstr>Cancer is a cluster of cells that grow unregulated</vt:lpstr>
      <vt:lpstr>Early detection of breast cancer </vt:lpstr>
      <vt:lpstr>Predictive models may be utilized for early detection</vt:lpstr>
      <vt:lpstr>Support vector machines</vt:lpstr>
      <vt:lpstr>Support vector machines</vt:lpstr>
      <vt:lpstr>Previous models used for classifying tumors</vt:lpstr>
      <vt:lpstr>Methods</vt:lpstr>
      <vt:lpstr>Breast cancer dataset</vt:lpstr>
      <vt:lpstr>Feature selection</vt:lpstr>
      <vt:lpstr>Model Parameters </vt:lpstr>
      <vt:lpstr>Performance evaluation</vt:lpstr>
      <vt:lpstr>Results and Discussion</vt:lpstr>
      <vt:lpstr> Model selection</vt:lpstr>
      <vt:lpstr>Model selection</vt:lpstr>
      <vt:lpstr>Confusion matrix for model #5</vt:lpstr>
      <vt:lpstr>PowerPoint Presentation</vt:lpstr>
      <vt:lpstr>Conclusions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Support vector machines combined with feature selection for breast cancer diagnosis</dc:title>
  <dc:creator>Dean Taylor</dc:creator>
  <cp:lastModifiedBy>Dean Taylor</cp:lastModifiedBy>
  <cp:revision>20</cp:revision>
  <dcterms:created xsi:type="dcterms:W3CDTF">2018-11-04T19:46:24Z</dcterms:created>
  <dcterms:modified xsi:type="dcterms:W3CDTF">2018-11-08T22:23:28Z</dcterms:modified>
</cp:coreProperties>
</file>

<file path=docProps/thumbnail.jpeg>
</file>